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avi" ContentType="video/x-msvide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5" r:id="rId2"/>
    <p:sldId id="319" r:id="rId3"/>
    <p:sldId id="299" r:id="rId4"/>
    <p:sldId id="317" r:id="rId5"/>
    <p:sldId id="322" r:id="rId6"/>
    <p:sldId id="290" r:id="rId7"/>
    <p:sldId id="328" r:id="rId8"/>
    <p:sldId id="330" r:id="rId9"/>
    <p:sldId id="327" r:id="rId10"/>
    <p:sldId id="323" r:id="rId11"/>
    <p:sldId id="324" r:id="rId12"/>
    <p:sldId id="326" r:id="rId13"/>
    <p:sldId id="325" r:id="rId14"/>
    <p:sldId id="333" r:id="rId15"/>
    <p:sldId id="316" r:id="rId16"/>
    <p:sldId id="318" r:id="rId17"/>
    <p:sldId id="315" r:id="rId18"/>
    <p:sldId id="291" r:id="rId19"/>
    <p:sldId id="329" r:id="rId20"/>
    <p:sldId id="300" r:id="rId21"/>
    <p:sldId id="294" r:id="rId22"/>
    <p:sldId id="302" r:id="rId23"/>
    <p:sldId id="304" r:id="rId24"/>
    <p:sldId id="331" r:id="rId25"/>
    <p:sldId id="332" r:id="rId26"/>
    <p:sldId id="305" r:id="rId27"/>
    <p:sldId id="310" r:id="rId28"/>
    <p:sldId id="311" r:id="rId29"/>
    <p:sldId id="306" r:id="rId30"/>
    <p:sldId id="309" r:id="rId31"/>
    <p:sldId id="307" r:id="rId32"/>
    <p:sldId id="312" r:id="rId33"/>
    <p:sldId id="308" r:id="rId34"/>
    <p:sldId id="313" r:id="rId35"/>
    <p:sldId id="320" r:id="rId36"/>
    <p:sldId id="321" r:id="rId37"/>
  </p:sldIdLst>
  <p:sldSz cx="12192000" cy="6858000"/>
  <p:notesSz cx="6858000" cy="9144000"/>
  <p:embeddedFontLst>
    <p:embeddedFont>
      <p:font typeface="Euphemia" panose="020B0503040102020104" pitchFamily="34" charset="0"/>
      <p:regular r:id="rId40"/>
    </p:embeddedFont>
    <p:embeddedFont>
      <p:font typeface="210 맨발의청춘 B" panose="02020603020101020101" pitchFamily="18" charset="-127"/>
      <p:regular r:id="rId41"/>
    </p:embeddedFont>
    <p:embeddedFont>
      <p:font typeface="210 맨발의청춘 L" panose="020206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1" autoAdjust="0"/>
    <p:restoredTop sz="85581" autoAdjust="0"/>
  </p:normalViewPr>
  <p:slideViewPr>
    <p:cSldViewPr>
      <p:cViewPr varScale="1">
        <p:scale>
          <a:sx n="97" d="100"/>
          <a:sy n="97" d="100"/>
        </p:scale>
        <p:origin x="1176" y="10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2018-01-12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2018-01-12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안녕하십니까</a:t>
            </a:r>
            <a:r>
              <a:rPr lang="en-US" altLang="ko-KR" noProof="0" dirty="0"/>
              <a:t>?</a:t>
            </a:r>
          </a:p>
          <a:p>
            <a:r>
              <a:rPr lang="en-US" altLang="ko-KR" noProof="0" dirty="0"/>
              <a:t>Man in the Wild </a:t>
            </a:r>
          </a:p>
          <a:p>
            <a:r>
              <a:rPr lang="en-US" altLang="ko-KR" noProof="0" dirty="0" err="1"/>
              <a:t>RnP</a:t>
            </a:r>
            <a:r>
              <a:rPr lang="en-US" altLang="ko-KR" noProof="0" dirty="0"/>
              <a:t> Team</a:t>
            </a:r>
            <a:r>
              <a:rPr lang="ko-KR" altLang="en-US" noProof="0" dirty="0"/>
              <a:t>의 발표를 맡게 된 </a:t>
            </a:r>
          </a:p>
          <a:p>
            <a:r>
              <a:rPr lang="ko-KR" altLang="en-US" noProof="0" dirty="0"/>
              <a:t>엔터테인먼트 컴퓨팅 </a:t>
            </a:r>
            <a:r>
              <a:rPr lang="en-US" altLang="ko-KR" noProof="0" dirty="0"/>
              <a:t>15</a:t>
            </a:r>
            <a:r>
              <a:rPr lang="ko-KR" altLang="en-US" noProof="0" dirty="0"/>
              <a:t>학번 박 병근이라고 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발표를 시작 하겠습니다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29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첫번째로 비교해 볼 것은</a:t>
            </a:r>
          </a:p>
          <a:p>
            <a:r>
              <a:rPr lang="ko-KR" altLang="en-US" dirty="0"/>
              <a:t>플레이어들의 전투유도 방법에 대해서 비교해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배틀그라운드의</a:t>
            </a:r>
            <a:r>
              <a:rPr lang="ko-KR" altLang="en-US" dirty="0"/>
              <a:t> 기본적인 시스템은 </a:t>
            </a:r>
          </a:p>
          <a:p>
            <a:r>
              <a:rPr lang="ko-KR" altLang="en-US" dirty="0"/>
              <a:t>일정 시간이 지나면 </a:t>
            </a:r>
            <a:r>
              <a:rPr lang="ko-KR" altLang="en-US" dirty="0" err="1"/>
              <a:t>맵을</a:t>
            </a:r>
            <a:r>
              <a:rPr lang="ko-KR" altLang="en-US" dirty="0"/>
              <a:t> 둘러 싸고 있는 자기장이 좁혀지면서 살아남은 플레이어들을 한 곳으로 양치기 개처럼 한곳에 몰아 넣는 역할을 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저희 게임은 자기장이 아닌 플레이어 각각이 가지고 있는 허기를 활용하여 동물 오브젝트들을 </a:t>
            </a:r>
            <a:r>
              <a:rPr lang="ko-KR" altLang="en-US" dirty="0" err="1"/>
              <a:t>사냥해야한다는</a:t>
            </a:r>
            <a:r>
              <a:rPr lang="ko-KR" altLang="en-US" dirty="0"/>
              <a:t> 개연성을 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동물오브젝트를</a:t>
            </a:r>
            <a:r>
              <a:rPr lang="ko-KR" altLang="en-US" dirty="0"/>
              <a:t> 맵 레벨디자인을 통해 </a:t>
            </a:r>
          </a:p>
          <a:p>
            <a:r>
              <a:rPr lang="ko-KR" altLang="en-US" dirty="0"/>
              <a:t>동물을 찾아 떠나는 플레이어들의 동선을 어느정도 유도하여 그곳으로 플레이어들은 서서히 모이게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822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139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동물을 사냥하기 위해서는 무기를 사용하게 될 것이고 무기를 사용하게 되면 </a:t>
            </a:r>
            <a:r>
              <a:rPr lang="ko-KR" altLang="en-US" dirty="0" err="1"/>
              <a:t>맵에</a:t>
            </a:r>
            <a:r>
              <a:rPr lang="ko-KR" altLang="en-US" dirty="0"/>
              <a:t> 무기를 사용한 플레이어의 위치가 표시가 되게 되고 플레이어는 자신의 위치정보를 적에게 제공이 되는 점을 이용해 다양한 전략적인 요소로 활용할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2414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저희는 코딩은 </a:t>
            </a:r>
            <a:r>
              <a:rPr lang="ko-KR" altLang="en-US" noProof="0" dirty="0" err="1"/>
              <a:t>비쥬얼을</a:t>
            </a:r>
            <a:r>
              <a:rPr lang="ko-KR" altLang="en-US" noProof="0" dirty="0"/>
              <a:t> 활용하여 유니티 엔진을 사용합니다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그리고 서버</a:t>
            </a:r>
            <a:r>
              <a:rPr lang="en-US" altLang="ko-KR" noProof="0" dirty="0"/>
              <a:t>,</a:t>
            </a:r>
            <a:r>
              <a:rPr lang="ko-KR" altLang="en-US" noProof="0" dirty="0"/>
              <a:t>데이터연동 관해서는 </a:t>
            </a:r>
            <a:r>
              <a:rPr lang="ko-KR" altLang="en-US" noProof="0" dirty="0" err="1"/>
              <a:t>포톤과</a:t>
            </a:r>
            <a:r>
              <a:rPr lang="ko-KR" altLang="en-US" noProof="0" dirty="0"/>
              <a:t> </a:t>
            </a:r>
            <a:r>
              <a:rPr lang="en-US" altLang="ko-KR" noProof="0" dirty="0" err="1"/>
              <a:t>mysql,json</a:t>
            </a:r>
            <a:r>
              <a:rPr lang="ko-KR" altLang="en-US" noProof="0" dirty="0"/>
              <a:t>을 사용하며 그래픽적 요소로는 맥스와 포토샵을 활용할 것입니다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게임의 특징을 두줄로 정리하자면</a:t>
            </a:r>
          </a:p>
          <a:p>
            <a:pPr rtl="0"/>
            <a:r>
              <a:rPr lang="ko-KR" altLang="en-US" noProof="0" dirty="0"/>
              <a:t>방대한 </a:t>
            </a:r>
            <a:r>
              <a:rPr lang="ko-KR" altLang="en-US" noProof="0" dirty="0" err="1"/>
              <a:t>오픈월드맵에서</a:t>
            </a:r>
            <a:r>
              <a:rPr lang="ko-KR" altLang="en-US" noProof="0" dirty="0"/>
              <a:t> 무기와 물품을 활용해</a:t>
            </a:r>
          </a:p>
          <a:p>
            <a:pPr rtl="0"/>
            <a:r>
              <a:rPr lang="ko-KR" altLang="en-US" noProof="0" dirty="0"/>
              <a:t>최후의 </a:t>
            </a:r>
            <a:r>
              <a:rPr lang="en-US" altLang="ko-KR" noProof="0" dirty="0"/>
              <a:t>1</a:t>
            </a:r>
            <a:r>
              <a:rPr lang="ko-KR" altLang="en-US" noProof="0" dirty="0"/>
              <a:t>인 혹은 팀을 가려내는 </a:t>
            </a:r>
            <a:r>
              <a:rPr lang="ko-KR" altLang="en-US" noProof="0" dirty="0" err="1"/>
              <a:t>배틀로얄</a:t>
            </a:r>
            <a:r>
              <a:rPr lang="ko-KR" altLang="en-US" noProof="0" dirty="0"/>
              <a:t> 게임입니다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/>
              <a:t>허기에 대해서도 다시한번 정리가 되어있습니다</a:t>
            </a:r>
            <a:r>
              <a:rPr lang="en-US" altLang="ko-KR" noProof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배경이 없으면 음식에 간을 </a:t>
            </a:r>
            <a:r>
              <a:rPr lang="ko-KR" altLang="en-US" noProof="0" dirty="0" err="1"/>
              <a:t>안한거마냥</a:t>
            </a:r>
            <a:r>
              <a:rPr lang="ko-KR" altLang="en-US" noProof="0" dirty="0"/>
              <a:t> 맛이 심심할거 같아 이러한 게임의 배경을 제안해 </a:t>
            </a:r>
            <a:r>
              <a:rPr lang="ko-KR" altLang="en-US" noProof="0" dirty="0" err="1"/>
              <a:t>봣고요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실질적인 게임에서 볼 수 있는 구성원들에 대해서 이야기를 해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3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첫번쨰로 소개할건 플레이어 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다시한번 허기를 강조하고 있으며</a:t>
            </a:r>
          </a:p>
          <a:p>
            <a:r>
              <a:rPr lang="ko-KR" altLang="en-US" noProof="0" dirty="0"/>
              <a:t>캐릭터의 걷는 속도는 </a:t>
            </a:r>
            <a:r>
              <a:rPr lang="en-US" altLang="ko-KR" noProof="0" dirty="0"/>
              <a:t>3m/s</a:t>
            </a:r>
            <a:r>
              <a:rPr lang="ko-KR" altLang="en-US" noProof="0" dirty="0"/>
              <a:t>이며 달리기 동작 시 </a:t>
            </a:r>
            <a:r>
              <a:rPr lang="en-US" altLang="ko-KR" noProof="0" dirty="0"/>
              <a:t>6m/s</a:t>
            </a:r>
            <a:r>
              <a:rPr lang="ko-KR" altLang="en-US" noProof="0" dirty="0"/>
              <a:t>로 상승하게 됩니다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캐릭터의 스케일은 기본적으로</a:t>
            </a:r>
          </a:p>
          <a:p>
            <a:r>
              <a:rPr lang="ko-KR" altLang="en-US" noProof="0" dirty="0"/>
              <a:t>가로세로높이</a:t>
            </a:r>
          </a:p>
          <a:p>
            <a:r>
              <a:rPr lang="en-US" altLang="ko-KR" noProof="0" dirty="0"/>
              <a:t>1:1:1</a:t>
            </a:r>
            <a:r>
              <a:rPr lang="ko-KR" altLang="en-US" noProof="0" dirty="0"/>
              <a:t>을 기준으로 잡습니다</a:t>
            </a:r>
            <a:r>
              <a:rPr lang="en-US" altLang="ko-KR" noProof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ppt</a:t>
            </a:r>
            <a:r>
              <a:rPr lang="ko-KR" altLang="en-US" dirty="0"/>
              <a:t>를 보시기 전에 목차를 훑고 지나가겠습니다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총 </a:t>
            </a:r>
            <a:r>
              <a:rPr lang="en-US" altLang="ko-KR" dirty="0"/>
              <a:t>4</a:t>
            </a:r>
            <a:r>
              <a:rPr lang="ko-KR" altLang="en-US" dirty="0"/>
              <a:t>가지의 목차를 중심으로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게임소개</a:t>
            </a:r>
            <a:r>
              <a:rPr lang="en-US" altLang="ko-KR" dirty="0"/>
              <a:t>, </a:t>
            </a:r>
            <a:r>
              <a:rPr lang="ko-KR" altLang="en-US" dirty="0"/>
              <a:t>게임의 특징</a:t>
            </a:r>
            <a:r>
              <a:rPr lang="en-US" altLang="ko-KR" dirty="0"/>
              <a:t>, </a:t>
            </a:r>
            <a:r>
              <a:rPr lang="ko-KR" altLang="en-US" dirty="0"/>
              <a:t>게임플레이 그리고 마지막으로 게임을 개발할 기술적 요소에 대하여 기술했습니다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7780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  <a:p>
            <a:pPr rtl="0"/>
            <a:r>
              <a:rPr lang="ko-KR" altLang="en-US" noProof="0" dirty="0"/>
              <a:t>다음으로 소개할건 </a:t>
            </a:r>
            <a:r>
              <a:rPr lang="ko-KR" altLang="en-US" noProof="0" dirty="0" err="1"/>
              <a:t>맵입니다</a:t>
            </a:r>
            <a:r>
              <a:rPr lang="en-US" altLang="ko-KR" noProof="0" dirty="0"/>
              <a:t>.</a:t>
            </a:r>
          </a:p>
          <a:p>
            <a:pPr rtl="0"/>
            <a:r>
              <a:rPr lang="ko-KR" altLang="en-US" noProof="0" dirty="0"/>
              <a:t>각각 </a:t>
            </a:r>
            <a:r>
              <a:rPr lang="ko-KR" altLang="en-US" noProof="0" dirty="0" err="1"/>
              <a:t>맵을</a:t>
            </a:r>
            <a:r>
              <a:rPr lang="ko-KR" altLang="en-US" noProof="0" dirty="0"/>
              <a:t> 분할하여 그 지역별로 획득할 수 있는 오브젝트를 별도로 만들어 지역의 개성을 부여할 것이고 플레이어들의 기본 베이스캠프는 대칭된 지역에서 시작하게 됩니다</a:t>
            </a:r>
            <a:r>
              <a:rPr lang="en-US" altLang="ko-KR" noProof="0" dirty="0"/>
              <a:t>.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 err="1"/>
              <a:t>맵의</a:t>
            </a:r>
            <a:r>
              <a:rPr lang="ko-KR" altLang="en-US" noProof="0" dirty="0"/>
              <a:t> 사이즈는 가로세로 </a:t>
            </a:r>
            <a:r>
              <a:rPr lang="en-US" altLang="ko-KR" noProof="0" dirty="0"/>
              <a:t>1600</a:t>
            </a:r>
            <a:r>
              <a:rPr lang="ko-KR" altLang="en-US" noProof="0" dirty="0"/>
              <a:t>을 기준으로 하며</a:t>
            </a:r>
          </a:p>
          <a:p>
            <a:pPr rtl="0"/>
            <a:r>
              <a:rPr lang="en-US" altLang="ko-KR" noProof="0" dirty="0"/>
              <a:t>6m/s</a:t>
            </a:r>
            <a:r>
              <a:rPr lang="ko-KR" altLang="en-US" noProof="0" dirty="0"/>
              <a:t>로 한방향으로만 달리면 </a:t>
            </a:r>
            <a:r>
              <a:rPr lang="en-US" altLang="ko-KR" noProof="0" dirty="0"/>
              <a:t>4~5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소모되며 걷는다면 거의 </a:t>
            </a:r>
            <a:r>
              <a:rPr lang="en-US" altLang="ko-KR" noProof="0" dirty="0"/>
              <a:t>8~9</a:t>
            </a:r>
            <a:r>
              <a:rPr lang="ko-KR" altLang="en-US" noProof="0" dirty="0" err="1"/>
              <a:t>분정도</a:t>
            </a:r>
            <a:r>
              <a:rPr lang="ko-KR" altLang="en-US" noProof="0" dirty="0"/>
              <a:t> 되는 시간이 걸립니다</a:t>
            </a:r>
          </a:p>
          <a:p>
            <a:pPr rtl="0"/>
            <a:r>
              <a:rPr lang="ko-KR" altLang="en-US" noProof="0" dirty="0"/>
              <a:t>대각선으로 뛰면 </a:t>
            </a:r>
            <a:r>
              <a:rPr lang="en-US" altLang="ko-KR" noProof="0" dirty="0"/>
              <a:t>6</a:t>
            </a:r>
            <a:r>
              <a:rPr lang="ko-KR" altLang="en-US" noProof="0" dirty="0" err="1"/>
              <a:t>분소모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 err="1"/>
              <a:t>중립오브젝트입니다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게임에 심심함을 줄여줄 오브젝트 들입니다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동물은 육식동물</a:t>
            </a:r>
            <a:r>
              <a:rPr lang="en-US" altLang="ko-KR" noProof="0" dirty="0"/>
              <a:t>,</a:t>
            </a:r>
            <a:r>
              <a:rPr lang="ko-KR" altLang="en-US" noProof="0" dirty="0"/>
              <a:t>초식동물이 존재하며</a:t>
            </a:r>
          </a:p>
          <a:p>
            <a:r>
              <a:rPr lang="ko-KR" altLang="en-US" noProof="0" dirty="0"/>
              <a:t>육식동물은 매복</a:t>
            </a:r>
            <a:r>
              <a:rPr lang="en-US" altLang="ko-KR" noProof="0" dirty="0"/>
              <a:t>,</a:t>
            </a:r>
            <a:r>
              <a:rPr lang="ko-KR" altLang="en-US" noProof="0" dirty="0"/>
              <a:t>돌진같은 기본적인 움직임을 갖고 초식동물들은 매우 </a:t>
            </a:r>
            <a:r>
              <a:rPr lang="ko-KR" altLang="en-US" noProof="0" dirty="0" err="1"/>
              <a:t>빠른속도로</a:t>
            </a:r>
            <a:r>
              <a:rPr lang="ko-KR" altLang="en-US" noProof="0" dirty="0"/>
              <a:t> 도망을 칩니다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r>
              <a:rPr lang="ko-KR" altLang="en-US" noProof="0" dirty="0"/>
              <a:t>곤충은 </a:t>
            </a:r>
            <a:r>
              <a:rPr lang="ko-KR" altLang="en-US" noProof="0" dirty="0" err="1"/>
              <a:t>맵의</a:t>
            </a:r>
            <a:r>
              <a:rPr lang="ko-KR" altLang="en-US" noProof="0" dirty="0"/>
              <a:t> 일정한 지역에 플레이어가 돌입하게 되면 지속적인 피해를 입히는 요소이며</a:t>
            </a:r>
          </a:p>
          <a:p>
            <a:endParaRPr lang="ko-KR" altLang="en-US" noProof="0" dirty="0"/>
          </a:p>
          <a:p>
            <a:r>
              <a:rPr lang="ko-KR" altLang="en-US" noProof="0" dirty="0" err="1"/>
              <a:t>함정또한</a:t>
            </a:r>
            <a:r>
              <a:rPr lang="ko-KR" altLang="en-US" noProof="0" dirty="0"/>
              <a:t> </a:t>
            </a:r>
            <a:r>
              <a:rPr lang="ko-KR" altLang="en-US" noProof="0" dirty="0" err="1"/>
              <a:t>중립오브젝트로</a:t>
            </a:r>
            <a:r>
              <a:rPr lang="ko-KR" altLang="en-US" noProof="0" dirty="0"/>
              <a:t> 양쪽 진형 모두 피해를 입힙니다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아이템은 </a:t>
            </a:r>
          </a:p>
          <a:p>
            <a:r>
              <a:rPr lang="ko-KR" altLang="en-US" noProof="0" dirty="0"/>
              <a:t>생존 서바이벌 </a:t>
            </a:r>
            <a:r>
              <a:rPr lang="ko-KR" altLang="en-US" noProof="0" dirty="0" err="1"/>
              <a:t>게임답게</a:t>
            </a:r>
            <a:endParaRPr lang="ko-KR" altLang="en-US" noProof="0" dirty="0"/>
          </a:p>
          <a:p>
            <a:r>
              <a:rPr lang="ko-KR" altLang="en-US" noProof="0" dirty="0"/>
              <a:t>가방 음식 무기 의료아이템이 존재하며</a:t>
            </a:r>
          </a:p>
          <a:p>
            <a:r>
              <a:rPr lang="ko-KR" altLang="en-US" noProof="0" dirty="0" err="1"/>
              <a:t>맵의</a:t>
            </a:r>
            <a:r>
              <a:rPr lang="ko-KR" altLang="en-US" noProof="0" dirty="0"/>
              <a:t> 지역곳곳에 숨겨져 있는 아이템들을 찾아서 획득할 수 있습니다</a:t>
            </a:r>
            <a:r>
              <a:rPr lang="en-US" altLang="ko-KR" noProof="0" dirty="0"/>
              <a:t>.</a:t>
            </a:r>
          </a:p>
          <a:p>
            <a:endParaRPr lang="en-US" altLang="ko-KR" noProof="0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23098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12315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플레이에 대해 알아보도록 하겠습니다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게임의 조작은 키보드와 마우스를 기본으로 하며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그리고 게임의 진행입니다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게임플레이를 시작하면 플레이어는 아이템 </a:t>
            </a:r>
            <a:r>
              <a:rPr lang="ko-KR" altLang="en-US" dirty="0" err="1"/>
              <a:t>파밍과</a:t>
            </a:r>
            <a:r>
              <a:rPr lang="ko-KR" altLang="en-US" dirty="0"/>
              <a:t> 수렵활동을 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 </a:t>
            </a:r>
            <a:r>
              <a:rPr lang="ko-KR" altLang="en-US" dirty="0" err="1"/>
              <a:t>파밍과</a:t>
            </a:r>
            <a:r>
              <a:rPr lang="ko-KR" altLang="en-US" dirty="0"/>
              <a:t> 허기가 충분할 시가 공격에 최적화된 상태이며 이 상태를 기본 </a:t>
            </a:r>
            <a:r>
              <a:rPr lang="ko-KR" altLang="en-US" dirty="0" err="1"/>
              <a:t>상태라고정하고</a:t>
            </a:r>
            <a:r>
              <a:rPr lang="ko-KR" altLang="en-US" dirty="0"/>
              <a:t> 적을 발견하게 되면 전투가 발생하게 되는 게임 진행입니다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자연스러운 애니메이션의 전환 그리고 카메라 표현을 여러가지 기법을 고안해 현장감을 느낄 수 있도록 하겠다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예를 들자면 상대방에게 피격을 때 흔들리는 카메라를 예로 들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50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저희는 유니티 엔진과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서버를 구현할 계획이며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최종적으로 다양한 오브젝트를 활용한 게임을 개발할 목적입니다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 목적들에 대해서 어떻게 저희가 연구를 할 </a:t>
            </a:r>
            <a:r>
              <a:rPr lang="ko-KR" altLang="en-US" dirty="0" err="1"/>
              <a:t>것이냐하면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맥스 포톤 유니티의 기능 숙달을 하며</a:t>
            </a:r>
          </a:p>
          <a:p>
            <a:r>
              <a:rPr lang="ko-KR" altLang="en-US" dirty="0"/>
              <a:t>팀원들과 많은 의사소통을 통해 팀을 다같이 이끌어 나가며</a:t>
            </a:r>
          </a:p>
          <a:p>
            <a:r>
              <a:rPr lang="en-US" altLang="ko-KR" dirty="0"/>
              <a:t>FPS</a:t>
            </a:r>
            <a:r>
              <a:rPr lang="ko-KR" altLang="en-US" dirty="0"/>
              <a:t>전투 시스템을 기반으로 한 게임을 개발할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42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  <a:p>
            <a:r>
              <a:rPr lang="ko-KR" altLang="en-US" noProof="0" dirty="0"/>
              <a:t>게임의 소개입니다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게임의 장르는 생존 서바이벌 게임이며</a:t>
            </a:r>
          </a:p>
          <a:p>
            <a:r>
              <a:rPr lang="ko-KR" altLang="en-US" noProof="0" dirty="0"/>
              <a:t>시점은 </a:t>
            </a:r>
            <a:r>
              <a:rPr lang="en-US" altLang="ko-KR" noProof="0" dirty="0"/>
              <a:t>3</a:t>
            </a:r>
            <a:r>
              <a:rPr lang="ko-KR" altLang="en-US" noProof="0" dirty="0"/>
              <a:t>인칭 시점의 등뒤에서 보여지는 백 뷰를 기본으로 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거리단위는 유니티에서 기본으로 </a:t>
            </a:r>
            <a:r>
              <a:rPr lang="ko-KR" altLang="en-US" noProof="0" dirty="0" err="1"/>
              <a:t>정해놓은</a:t>
            </a:r>
            <a:r>
              <a:rPr lang="ko-KR" altLang="en-US" noProof="0" dirty="0"/>
              <a:t> 스케일 단위 </a:t>
            </a:r>
            <a:r>
              <a:rPr lang="en-US" altLang="ko-KR" noProof="0" dirty="0"/>
              <a:t>1m</a:t>
            </a:r>
            <a:r>
              <a:rPr lang="ko-KR" altLang="en-US" noProof="0" dirty="0"/>
              <a:t>를 사용하고</a:t>
            </a:r>
          </a:p>
          <a:p>
            <a:endParaRPr lang="ko-KR" altLang="en-US" noProof="0" dirty="0"/>
          </a:p>
          <a:p>
            <a:r>
              <a:rPr lang="ko-KR" altLang="en-US" noProof="0" dirty="0"/>
              <a:t>게임은 수많은 위험요소가 존재하는 섬에서 팀원들과 힘을 합쳐 상대를 몰살시킨다는 게임의 목적을 가지고 플레이를 하게 됩니다</a:t>
            </a:r>
            <a:r>
              <a:rPr lang="en-US" altLang="ko-KR" noProof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플레이어가 무기를 가지고 초식동물을 겨냥하고 있는 모습을 볼 수 있습니다</a:t>
            </a:r>
            <a:r>
              <a:rPr lang="en-US" altLang="ko-KR" noProof="0" dirty="0"/>
              <a:t>.</a:t>
            </a:r>
          </a:p>
          <a:p>
            <a:r>
              <a:rPr lang="ko-KR" altLang="en-US" noProof="0" dirty="0"/>
              <a:t>그리고 </a:t>
            </a:r>
            <a:r>
              <a:rPr lang="en-US" altLang="ko-KR" noProof="0" dirty="0"/>
              <a:t>UI</a:t>
            </a:r>
            <a:r>
              <a:rPr lang="ko-KR" altLang="en-US" noProof="0" dirty="0"/>
              <a:t>로는 왼쪽 상단에 지도와 화면의 </a:t>
            </a:r>
            <a:r>
              <a:rPr lang="en-US" altLang="ko-KR" noProof="0" dirty="0"/>
              <a:t>6</a:t>
            </a:r>
            <a:r>
              <a:rPr lang="ko-KR" altLang="en-US" noProof="0" dirty="0"/>
              <a:t>시 방향에 존재하는 빠른 아이템 전환을 위한 단축키 아이템 그리고 그 오른쪽에는 게이지 바들을 볼 수 있습니다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22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이제 본 게임과 비교를 해볼 게임을 찾아 보겠습니다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저희는 오픈한지 </a:t>
            </a:r>
            <a:r>
              <a:rPr lang="ko-KR" altLang="en-US" sz="1200" b="0" u="none" strike="noStrike" kern="1200" baseline="0" noProof="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오랜시간이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지나지 않았으며 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구입을 해야 할 수 있는 유료게임에도 불구하고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pc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 점유율이 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30%</a:t>
            </a:r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이상을 차지하고 있는</a:t>
            </a:r>
          </a:p>
          <a:p>
            <a:pPr rtl="0"/>
            <a:r>
              <a:rPr lang="ko-KR" altLang="en-US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배틀 그라운드와 비교를 해 보았습니다</a:t>
            </a:r>
            <a:r>
              <a:rPr lang="en-US" altLang="ko-KR" sz="1200" b="0" u="none" strike="noStrike" kern="1200" baseline="0" noProof="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https://playbattlegrounds.com/main.pu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00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  <p:sp>
        <p:nvSpPr>
          <p:cNvPr id="8" name="슬라이드 번호 개체 틀 11">
            <a:extLst>
              <a:ext uri="{FF2B5EF4-FFF2-40B4-BE49-F238E27FC236}">
                <a16:creationId xmlns:a16="http://schemas.microsoft.com/office/drawing/2014/main" id="{FE3E7298-FF53-4915-B527-3F38B55F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11">
            <a:extLst>
              <a:ext uri="{FF2B5EF4-FFF2-40B4-BE49-F238E27FC236}">
                <a16:creationId xmlns:a16="http://schemas.microsoft.com/office/drawing/2014/main" id="{34E92D7B-1E9A-49C0-B041-5CB65B22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127627"/>
          </a:xfrm>
        </p:spPr>
        <p:txBody>
          <a:bodyPr rtlCol="0"/>
          <a:lstStyle>
            <a:lvl1pPr>
              <a:lnSpc>
                <a:spcPct val="50000"/>
              </a:lnSpc>
              <a:defRPr/>
            </a:lvl1pPr>
            <a:lvl2pPr>
              <a:lnSpc>
                <a:spcPct val="50000"/>
              </a:lnSpc>
              <a:defRPr/>
            </a:lvl2pPr>
            <a:lvl3pPr>
              <a:lnSpc>
                <a:spcPct val="50000"/>
              </a:lnSpc>
              <a:defRPr/>
            </a:lvl3pPr>
            <a:lvl4pPr>
              <a:lnSpc>
                <a:spcPct val="50000"/>
              </a:lnSpc>
              <a:defRPr/>
            </a:lvl4pPr>
            <a:lvl5pPr>
              <a:lnSpc>
                <a:spcPct val="50000"/>
              </a:lnSpc>
              <a:defRPr/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3C0960D0-48B8-4A8B-822B-CA2EEF04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D4BEB7E-F0AF-48A3-AE6B-A6D3B5F7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AA9AFD1-8448-4551-BC38-1FC3C26F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/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11">
            <a:extLst>
              <a:ext uri="{FF2B5EF4-FFF2-40B4-BE49-F238E27FC236}">
                <a16:creationId xmlns:a16="http://schemas.microsoft.com/office/drawing/2014/main" id="{34D3BBCB-2D1A-4E0C-AC1B-2CFF97F3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601968"/>
            <a:ext cx="709736" cy="23774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r>
              <a:rPr lang="en-US" altLang="ko-KR" dirty="0"/>
              <a:t> / 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&amp;ehk=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&amp;ehk=sS1HLOFcB7I0I24FOAtNvQ&amp;r=0&amp;pid=OfficeInsert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9D7482-D8C2-47FC-A38D-9B5909B5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026" y="1870154"/>
            <a:ext cx="5839948" cy="4379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i="1" u="sng" dirty="0">
                <a:solidFill>
                  <a:srgbClr val="0070C0"/>
                </a:solidFill>
                <a:latin typeface="+mn-ea"/>
                <a:ea typeface="+mn-ea"/>
              </a:rPr>
              <a:t>플레이어들의 전투 유도 방법</a:t>
            </a:r>
            <a:endParaRPr lang="en-US" altLang="ko-KR" sz="32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3000" dirty="0">
              <a:latin typeface="+mn-ea"/>
              <a:ea typeface="+mn-ea"/>
            </a:endParaRPr>
          </a:p>
          <a:p>
            <a:pPr lvl="1"/>
            <a:r>
              <a:rPr lang="ko-KR" altLang="en-US" sz="2400" dirty="0">
                <a:latin typeface="+mn-ea"/>
                <a:ea typeface="+mn-ea"/>
              </a:rPr>
              <a:t>배틀 그라운드 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시간마다 좁아지는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자기장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Man in the Wild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일정 시간</a:t>
            </a:r>
            <a:r>
              <a:rPr lang="en-US" altLang="ko-KR" sz="2200" dirty="0">
                <a:latin typeface="+mn-ea"/>
                <a:ea typeface="+mn-ea"/>
              </a:rPr>
              <a:t>, </a:t>
            </a:r>
            <a:r>
              <a:rPr lang="ko-KR" altLang="en-US" sz="2200" dirty="0">
                <a:latin typeface="+mn-ea"/>
                <a:ea typeface="+mn-ea"/>
              </a:rPr>
              <a:t>활동 마다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소모되는 허기 </a:t>
            </a:r>
            <a:r>
              <a:rPr lang="ko-KR" altLang="en-US" sz="2200" dirty="0">
                <a:latin typeface="+mn-ea"/>
                <a:ea typeface="+mn-ea"/>
              </a:rPr>
              <a:t>를 해결하기 위해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동물 오브젝트를 사냥하며 전장을 좁혀간다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2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동물 오브젝트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플레이어는 허기를 해결하기 위해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동물을 사냥</a:t>
            </a:r>
            <a:endParaRPr lang="en-US" altLang="ko-KR" sz="2200" b="1" i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2"/>
            <a:endParaRPr lang="en-US" altLang="ko-KR" sz="20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동물을 사냥하기 위해 동물을 찾아내어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총을 사용 </a:t>
            </a:r>
            <a:r>
              <a:rPr lang="ko-KR" altLang="en-US" sz="2200" dirty="0">
                <a:latin typeface="+mn-ea"/>
                <a:ea typeface="+mn-ea"/>
              </a:rPr>
              <a:t>해 발포를 하게 될 것이고 </a:t>
            </a: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365760" lvl="1" indent="0">
              <a:buNone/>
            </a:pPr>
            <a:r>
              <a:rPr lang="en-US" altLang="ko-KR" sz="2200" dirty="0">
                <a:latin typeface="+mn-ea"/>
                <a:ea typeface="+mn-ea"/>
              </a:rPr>
              <a:t>	</a:t>
            </a:r>
            <a:r>
              <a:rPr lang="ko-KR" altLang="en-US" sz="2200" dirty="0">
                <a:latin typeface="+mn-ea"/>
                <a:ea typeface="+mn-ea"/>
              </a:rPr>
              <a:t>적에게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자신의 위치가 발각 </a:t>
            </a:r>
            <a:r>
              <a:rPr lang="ko-KR" altLang="en-US" sz="2200" dirty="0">
                <a:latin typeface="+mn-ea"/>
                <a:ea typeface="+mn-ea"/>
              </a:rPr>
              <a:t>되며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게임의 긴장감을 증진 </a:t>
            </a:r>
            <a:r>
              <a:rPr lang="ko-KR" altLang="en-US" sz="2200" dirty="0">
                <a:latin typeface="+mn-ea"/>
                <a:ea typeface="+mn-ea"/>
              </a:rPr>
              <a:t>시킨다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캐릭터 성장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아이템 </a:t>
            </a:r>
            <a:r>
              <a:rPr lang="ko-KR" altLang="en-US" sz="2200" dirty="0" err="1">
                <a:latin typeface="+mn-ea"/>
                <a:ea typeface="+mn-ea"/>
              </a:rPr>
              <a:t>파밍을</a:t>
            </a:r>
            <a:r>
              <a:rPr lang="ko-KR" altLang="en-US" sz="2200" dirty="0">
                <a:latin typeface="+mn-ea"/>
                <a:ea typeface="+mn-ea"/>
              </a:rPr>
              <a:t> 통해 아이템을 획득한다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각 아이템에는 </a:t>
            </a:r>
            <a:r>
              <a:rPr lang="ko-KR" altLang="en-US" sz="2200" b="1" i="1" dirty="0">
                <a:solidFill>
                  <a:schemeClr val="accent3"/>
                </a:solidFill>
                <a:latin typeface="+mn-ea"/>
                <a:ea typeface="+mn-ea"/>
              </a:rPr>
              <a:t>장착조건이 존재 </a:t>
            </a:r>
            <a:r>
              <a:rPr lang="ko-KR" altLang="en-US" sz="2200" dirty="0">
                <a:latin typeface="+mn-ea"/>
                <a:ea typeface="+mn-ea"/>
              </a:rPr>
              <a:t>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레벨에 맞는 무기를 장착하기 위해 오브젝트를 사냥함으로써 조건을 맞춘다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26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9F0C-CEAD-4574-A3E9-7C5C53C0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타 게임과의 비교 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배틀 그라운드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47AB-5BCB-4134-B781-BFC84D2F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b="1" i="1" u="sng" dirty="0">
                <a:solidFill>
                  <a:srgbClr val="0070C0"/>
                </a:solidFill>
                <a:latin typeface="+mn-ea"/>
                <a:ea typeface="+mn-ea"/>
              </a:rPr>
              <a:t>총 소리</a:t>
            </a:r>
            <a:endParaRPr lang="en-US" altLang="ko-KR" sz="2600" b="1" i="1" u="sng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2"/>
            <a:r>
              <a:rPr lang="ko-KR" altLang="en-US" sz="2200" dirty="0">
                <a:latin typeface="+mn-ea"/>
                <a:ea typeface="+mn-ea"/>
              </a:rPr>
              <a:t>총을 발포하게 되면 미니 맵 에 </a:t>
            </a:r>
            <a:r>
              <a:rPr lang="ko-KR" altLang="en-US" sz="2200" b="1" i="1" dirty="0">
                <a:solidFill>
                  <a:srgbClr val="0070C0"/>
                </a:solidFill>
                <a:latin typeface="+mn-ea"/>
                <a:ea typeface="+mn-ea"/>
              </a:rPr>
              <a:t>위치정보가 표기</a:t>
            </a:r>
            <a:r>
              <a:rPr lang="ko-KR" altLang="en-US" sz="2200" dirty="0">
                <a:latin typeface="+mn-ea"/>
                <a:ea typeface="+mn-ea"/>
              </a:rPr>
              <a:t>가 되며 이 정보를 </a:t>
            </a:r>
            <a:endParaRPr lang="en-US" altLang="ko-KR" sz="2200" dirty="0">
              <a:latin typeface="+mn-ea"/>
              <a:ea typeface="+mn-ea"/>
            </a:endParaRPr>
          </a:p>
          <a:p>
            <a:pPr lvl="2"/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sz="2200" dirty="0">
                <a:latin typeface="+mn-ea"/>
                <a:ea typeface="+mn-ea"/>
              </a:rPr>
              <a:t>이용해 상대를 속일 수 있으며 </a:t>
            </a: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2200" dirty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en-US" altLang="ko-KR" sz="2200" dirty="0">
                <a:latin typeface="+mn-ea"/>
                <a:ea typeface="+mn-ea"/>
              </a:rPr>
              <a:t>   </a:t>
            </a:r>
            <a:r>
              <a:rPr lang="ko-KR" altLang="en-US" sz="2200" dirty="0">
                <a:latin typeface="+mn-ea"/>
                <a:ea typeface="+mn-ea"/>
              </a:rPr>
              <a:t>상대방을 공략할 수 있는 전략적인 요소가 된다</a:t>
            </a:r>
            <a:r>
              <a:rPr lang="en-US" altLang="ko-KR" sz="2200" dirty="0">
                <a:latin typeface="+mn-ea"/>
                <a:ea typeface="+mn-ea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55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 오브젝트를 사냥하며 캐릭터를 성장시키고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400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허기는 일정시간마다 소모되며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채우지 않을 시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400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전장을 유도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구성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3052264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타 게임과의 비교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허기라는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b="1" i="1" dirty="0">
                <a:solidFill>
                  <a:srgbClr val="0070C0"/>
                </a:solidFill>
              </a:rPr>
              <a:t>오브젝트와 지형 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  <a:p>
            <a:endParaRPr lang="en-US" altLang="ko-KR" dirty="0"/>
          </a:p>
          <a:p>
            <a:r>
              <a:rPr lang="ko-KR" altLang="en-US" dirty="0"/>
              <a:t>예상 플레이타임 </a:t>
            </a:r>
            <a:r>
              <a:rPr lang="en-US" altLang="ko-KR" dirty="0"/>
              <a:t>: 20~30</a:t>
            </a:r>
            <a:r>
              <a:rPr lang="ko-KR" altLang="en-US" dirty="0"/>
              <a:t>분 </a:t>
            </a:r>
            <a:endParaRPr lang="en-US" altLang="ko-KR" dirty="0"/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중립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착용 가능한 레벨이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 장착 아이템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총기와 마찬가지로 섬의 곳곳에 숨겨져 있으며 총기에 장착이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총기 강화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 강화를 통해 총기를 강력하게 업그레이드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곳곳에 존재하는 장착아이템을 찾아 조립하여 무기를 강화한다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데미지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연사속도 증가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…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E71C3-88A1-4162-BF9D-2B3834904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99375">
                        <a14:foregroundMark x1="27656" y1="40938" x2="55781" y2="38750"/>
                        <a14:foregroundMark x1="55781" y1="38750" x2="55781" y2="38750"/>
                        <a14:foregroundMark x1="71875" y1="38750" x2="38438" y2="39688"/>
                        <a14:foregroundMark x1="64063" y1="36563" x2="49219" y2="36563"/>
                        <a14:foregroundMark x1="64063" y1="36250" x2="47969" y2="37188"/>
                        <a14:foregroundMark x1="62500" y1="36563" x2="48125" y2="36250"/>
                        <a14:foregroundMark x1="48125" y1="36250" x2="42813" y2="36250"/>
                        <a14:foregroundMark x1="62344" y1="37188" x2="48594" y2="37813"/>
                        <a14:foregroundMark x1="47500" y1="39375" x2="35469" y2="42500"/>
                        <a14:foregroundMark x1="35469" y1="42500" x2="25156" y2="41875"/>
                        <a14:foregroundMark x1="25156" y1="41875" x2="40625" y2="44375"/>
                        <a14:foregroundMark x1="20781" y1="39375" x2="42344" y2="46250"/>
                        <a14:foregroundMark x1="34563" y1="46730" x2="17031" y2="47813"/>
                        <a14:foregroundMark x1="36288" y1="46624" x2="35289" y2="46685"/>
                        <a14:foregroundMark x1="42344" y1="46250" x2="38302" y2="46500"/>
                        <a14:foregroundMark x1="17031" y1="47813" x2="22344" y2="36250"/>
                        <a14:foregroundMark x1="34979" y1="48547" x2="22188" y2="45000"/>
                        <a14:foregroundMark x1="37969" y1="49375" x2="37434" y2="49227"/>
                        <a14:foregroundMark x1="22188" y1="45000" x2="15000" y2="37500"/>
                        <a14:foregroundMark x1="50938" y1="56250" x2="26563" y2="32813"/>
                        <a14:foregroundMark x1="39761" y1="51447" x2="47344" y2="62500"/>
                        <a14:foregroundMark x1="37727" y1="48484" x2="39231" y2="50675"/>
                        <a14:foregroundMark x1="28906" y1="35625" x2="36340" y2="46461"/>
                        <a14:foregroundMark x1="34873" y1="48083" x2="25781" y2="38125"/>
                        <a14:foregroundMark x1="39518" y1="52696" x2="53438" y2="67188"/>
                        <a14:foregroundMark x1="30625" y1="43438" x2="34806" y2="47791"/>
                        <a14:foregroundMark x1="30726" y1="49401" x2="25938" y2="45625"/>
                        <a14:foregroundMark x1="53281" y1="67188" x2="37929" y2="55081"/>
                        <a14:foregroundMark x1="33449" y1="54451" x2="45625" y2="69063"/>
                        <a14:foregroundMark x1="30781" y1="51250" x2="33334" y2="54314"/>
                        <a14:foregroundMark x1="45625" y1="69063" x2="25156" y2="51250"/>
                        <a14:foregroundMark x1="14375" y1="45000" x2="54531" y2="79688"/>
                        <a14:foregroundMark x1="54531" y1="79688" x2="54531" y2="79688"/>
                        <a14:foregroundMark x1="56094" y1="80625" x2="19531" y2="44375"/>
                        <a14:foregroundMark x1="19375" y1="45625" x2="40625" y2="77500"/>
                        <a14:foregroundMark x1="40625" y1="77500" x2="43438" y2="79063"/>
                        <a14:foregroundMark x1="91719" y1="31875" x2="89219" y2="51875"/>
                        <a14:foregroundMark x1="89219" y1="51875" x2="89219" y2="51875"/>
                        <a14:foregroundMark x1="94219" y1="37188" x2="99375" y2="47500"/>
                        <a14:foregroundMark x1="98750" y1="33750" x2="93594" y2="56563"/>
                        <a14:foregroundMark x1="95469" y1="40313" x2="94531" y2="50000"/>
                        <a14:foregroundMark x1="99219" y1="38125" x2="88438" y2="52500"/>
                        <a14:foregroundMark x1="89844" y1="42813" x2="89063" y2="52188"/>
                        <a14:foregroundMark x1="92813" y1="36563" x2="86719" y2="54688"/>
                        <a14:foregroundMark x1="90781" y1="40625" x2="85469" y2="53750"/>
                        <a14:foregroundMark x1="88281" y1="40000" x2="84531" y2="50313"/>
                        <a14:foregroundMark x1="88438" y1="35313" x2="82031" y2="52500"/>
                        <a14:foregroundMark x1="87031" y1="29063" x2="79375" y2="45938"/>
                        <a14:foregroundMark x1="79375" y1="45938" x2="79219" y2="46250"/>
                        <a14:foregroundMark x1="81875" y1="33125" x2="77500" y2="46563"/>
                        <a14:foregroundMark x1="83281" y1="26563" x2="77500" y2="47188"/>
                        <a14:foregroundMark x1="82969" y1="30938" x2="75313" y2="52188"/>
                        <a14:foregroundMark x1="82969" y1="32500" x2="75000" y2="52188"/>
                        <a14:foregroundMark x1="84063" y1="22188" x2="74531" y2="46250"/>
                        <a14:foregroundMark x1="81094" y1="28750" x2="72031" y2="52500"/>
                        <a14:foregroundMark x1="77969" y1="34688" x2="70625" y2="51250"/>
                        <a14:foregroundMark x1="77656" y1="27187" x2="68594" y2="48750"/>
                        <a14:foregroundMark x1="74531" y1="31875" x2="67344" y2="50938"/>
                        <a14:foregroundMark x1="72031" y1="33125" x2="64531" y2="51563"/>
                        <a14:foregroundMark x1="69844" y1="32500" x2="62031" y2="51563"/>
                        <a14:foregroundMark x1="68438" y1="27187" x2="57500" y2="52500"/>
                        <a14:foregroundMark x1="62344" y1="38438" x2="54531" y2="56563"/>
                        <a14:foregroundMark x1="54531" y1="56563" x2="54531" y2="56563"/>
                        <a14:foregroundMark x1="60469" y1="34688" x2="52812" y2="54063"/>
                        <a14:foregroundMark x1="60625" y1="26875" x2="50781" y2="53125"/>
                        <a14:foregroundMark x1="61094" y1="21875" x2="49219" y2="48438"/>
                        <a14:foregroundMark x1="57656" y1="22500" x2="48594" y2="49375"/>
                        <a14:foregroundMark x1="56719" y1="24688" x2="47656" y2="49063"/>
                        <a14:foregroundMark x1="51719" y1="29063" x2="44844" y2="47813"/>
                        <a14:foregroundMark x1="50313" y1="25625" x2="43750" y2="46250"/>
                        <a14:foregroundMark x1="46228" y1="35405" x2="40781" y2="51250"/>
                        <a14:foregroundMark x1="51094" y1="21250" x2="46347" y2="35059"/>
                        <a14:foregroundMark x1="52969" y1="20938" x2="41875" y2="48438"/>
                        <a14:foregroundMark x1="52500" y1="28125" x2="45641" y2="28379"/>
                        <a14:foregroundMark x1="36393" y1="24063" x2="29063" y2="24063"/>
                        <a14:foregroundMark x1="44688" y1="24063" x2="39109" y2="24063"/>
                        <a14:foregroundMark x1="31884" y1="27164" x2="29531" y2="27813"/>
                        <a14:foregroundMark x1="33061" y1="26839" x2="32317" y2="27044"/>
                        <a14:foregroundMark x1="43125" y1="24063" x2="39774" y2="24987"/>
                        <a14:foregroundMark x1="33121" y1="30537" x2="18906" y2="33438"/>
                        <a14:foregroundMark x1="33025" y1="26875" x2="24688" y2="26875"/>
                        <a14:foregroundMark x1="34322" y1="36476" x2="3125" y2="43438"/>
                        <a14:foregroundMark x1="26719" y1="50000" x2="13750" y2="47188"/>
                        <a14:foregroundMark x1="13750" y1="47188" x2="13750" y2="47188"/>
                        <a14:foregroundMark x1="27187" y1="58438" x2="17813" y2="52500"/>
                        <a14:foregroundMark x1="28594" y1="64063" x2="19375" y2="54063"/>
                        <a14:foregroundMark x1="27656" y1="65000" x2="18750" y2="51563"/>
                        <a14:foregroundMark x1="28906" y1="65938" x2="27187" y2="67500"/>
                        <a14:foregroundMark x1="26250" y1="63750" x2="29375" y2="69688"/>
                        <a14:foregroundMark x1="25938" y1="64688" x2="29531" y2="71875"/>
                        <a14:foregroundMark x1="29531" y1="71563" x2="19063" y2="57813"/>
                        <a14:foregroundMark x1="21563" y1="59375" x2="27969" y2="72500"/>
                        <a14:foregroundMark x1="27969" y1="72500" x2="28594" y2="73125"/>
                        <a14:foregroundMark x1="29063" y1="73750" x2="15313" y2="51875"/>
                        <a14:foregroundMark x1="20781" y1="56250" x2="27656" y2="74375"/>
                        <a14:foregroundMark x1="27344" y1="73750" x2="14219" y2="46250"/>
                        <a14:foregroundMark x1="14219" y1="42188" x2="15000" y2="75000"/>
                        <a14:foregroundMark x1="13750" y1="38750" x2="9375" y2="21875"/>
                        <a14:foregroundMark x1="11563" y1="25938" x2="19688" y2="64688"/>
                        <a14:foregroundMark x1="19844" y1="65000" x2="9063" y2="33438"/>
                        <a14:foregroundMark x1="8906" y1="33125" x2="10313" y2="71875"/>
                        <a14:foregroundMark x1="10625" y1="58125" x2="5469" y2="24063"/>
                        <a14:foregroundMark x1="5469" y1="24688" x2="3438" y2="69375"/>
                        <a14:foregroundMark x1="2344" y1="20313" x2="4063" y2="72500"/>
                        <a14:foregroundMark x1="6094" y1="38750" x2="2344" y2="66875"/>
                        <a14:foregroundMark x1="2344" y1="66875" x2="2344" y2="66875"/>
                        <a14:foregroundMark x1="4219" y1="31563" x2="3125" y2="47813"/>
                        <a14:foregroundMark x1="36188" y1="24656" x2="21719" y2="19063"/>
                        <a14:foregroundMark x1="28281" y1="23750" x2="36222" y2="24558"/>
                        <a14:foregroundMark x1="36696" y1="23186" x2="30156" y2="19063"/>
                        <a14:foregroundMark x1="39169" y1="24745" x2="38926" y2="24592"/>
                        <a14:foregroundMark x1="35458" y1="25169" x2="35895" y2="25644"/>
                        <a14:foregroundMark x1="31563" y1="20938" x2="35147" y2="24832"/>
                        <a14:foregroundMark x1="45987" y1="35425" x2="51719" y2="37813"/>
                        <a14:foregroundMark x1="48906" y1="24688" x2="52812" y2="42813"/>
                        <a14:foregroundMark x1="52812" y1="42813" x2="55000" y2="47188"/>
                        <a14:foregroundMark x1="60313" y1="31875" x2="80938" y2="51563"/>
                        <a14:foregroundMark x1="80938" y1="51563" x2="81875" y2="51875"/>
                        <a14:foregroundMark x1="81875" y1="40938" x2="90313" y2="54688"/>
                        <a14:foregroundMark x1="87344" y1="41563" x2="96250" y2="51250"/>
                        <a14:foregroundMark x1="98594" y1="42500" x2="99219" y2="46563"/>
                        <a14:backgroundMark x1="45000" y1="30938" x2="41250" y2="31250"/>
                        <a14:backgroundMark x1="35313" y1="33125" x2="40469" y2="31875"/>
                        <a14:backgroundMark x1="36719" y1="30625" x2="43281" y2="30625"/>
                        <a14:backgroundMark x1="36875" y1="28750" x2="40781" y2="30312"/>
                        <a14:backgroundMark x1="36875" y1="29688" x2="35156" y2="31250"/>
                        <a14:backgroundMark x1="35313" y1="30938" x2="36250" y2="29375"/>
                        <a14:backgroundMark x1="36250" y1="29375" x2="34375" y2="31250"/>
                        <a14:backgroundMark x1="34375" y1="31250" x2="35313" y2="29688"/>
                        <a14:backgroundMark x1="36875" y1="29063" x2="35313" y2="29688"/>
                        <a14:backgroundMark x1="33750" y1="30625" x2="33281" y2="30938"/>
                        <a14:backgroundMark x1="34219" y1="29688" x2="33750" y2="31250"/>
                        <a14:backgroundMark x1="35313" y1="27187" x2="37813" y2="27813"/>
                        <a14:backgroundMark x1="44844" y1="28438" x2="44219" y2="29688"/>
                        <a14:backgroundMark x1="43906" y1="29375" x2="45625" y2="28438"/>
                        <a14:backgroundMark x1="36094" y1="50938" x2="35313" y2="53438"/>
                        <a14:backgroundMark x1="33281" y1="50938" x2="32969" y2="52500"/>
                        <a14:backgroundMark x1="35156" y1="50313" x2="36406" y2="51250"/>
                        <a14:backgroundMark x1="36406" y1="50000" x2="37188" y2="50000"/>
                        <a14:backgroundMark x1="37188" y1="50000" x2="37031" y2="51875"/>
                        <a14:backgroundMark x1="36875" y1="52188" x2="35313" y2="50000"/>
                        <a14:backgroundMark x1="35313" y1="49688" x2="37344" y2="4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8088" y="4173805"/>
            <a:ext cx="5159896" cy="27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보스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b="1" i="1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팀원들과 협동을 통해 보스 오브젝트를 공략하라</a:t>
            </a: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특수 지역에 존재하는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보스급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중립 오브젝트를 공략하여 전략적 도움을 얻는다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Ex)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이동속도 증가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대량의 캐릭터 경험치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b="1" i="1" dirty="0">
              <a:solidFill>
                <a:srgbClr val="0070C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D68413-0B0D-4581-A199-B32823E95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79" y1="40554" x2="31240" y2="42317"/>
                        <a14:foregroundMark x1="45089" y1="60453" x2="44283" y2="62469"/>
                        <a14:foregroundMark x1="25926" y1="35013" x2="26570" y2="35516"/>
                        <a14:foregroundMark x1="26570" y1="35264" x2="26570" y2="35516"/>
                        <a14:foregroundMark x1="26570" y1="35516" x2="26087" y2="35516"/>
                        <a14:foregroundMark x1="38808" y1="48111" x2="35427" y2="49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058287"/>
            <a:ext cx="5915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15397" y="3108206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98382" y="2877525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468224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46149" y="4489130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599573" y="3362138"/>
            <a:ext cx="498809" cy="832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615742" y="4973743"/>
            <a:ext cx="430407" cy="45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07485" y="2351893"/>
            <a:ext cx="3595153" cy="1010245"/>
            <a:chOff x="3344703" y="2325611"/>
            <a:chExt cx="3595153" cy="101024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44703" y="3081924"/>
              <a:ext cx="3595153" cy="253932"/>
            </a:xfrm>
            <a:prstGeom prst="curvedConnector4">
              <a:avLst>
                <a:gd name="adj1" fmla="val -6359"/>
                <a:gd name="adj2" fmla="val 2808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693375" y="2325611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987858"/>
            <a:ext cx="3526751" cy="985885"/>
            <a:chOff x="3293905" y="3961576"/>
            <a:chExt cx="3526751" cy="985885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4655960"/>
              <a:ext cx="3526751" cy="291501"/>
            </a:xfrm>
            <a:prstGeom prst="curvedConnector4">
              <a:avLst>
                <a:gd name="adj1" fmla="val -6482"/>
                <a:gd name="adj2" fmla="val 244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230252" y="396157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445433"/>
            <a:ext cx="825644" cy="7231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189753" y="4168619"/>
            <a:ext cx="841813" cy="850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402638" y="3362138"/>
            <a:ext cx="997618" cy="776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50405" y="4138389"/>
            <a:ext cx="1049851" cy="8353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34422" y="341502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518601" y="4223734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미니 맵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제작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스코어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총기 파츠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레이드 몬스터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RPG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요소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몬스터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AI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직접구현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084072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Json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Mysql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데이터베이스 연동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56440" y="3933056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799320"/>
              </p:ext>
            </p:extLst>
          </p:nvPr>
        </p:nvGraphicFramePr>
        <p:xfrm>
          <a:off x="2279576" y="2132856"/>
          <a:ext cx="7920880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맵 레벨디자인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622865"/>
              </p:ext>
            </p:extLst>
          </p:nvPr>
        </p:nvGraphicFramePr>
        <p:xfrm>
          <a:off x="407368" y="1143444"/>
          <a:ext cx="11296003" cy="457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5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모델링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클라이언트</a:t>
                      </a:r>
                      <a:b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프레임워크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sz="1400" baseline="0" dirty="0">
                          <a:latin typeface="+mj-ea"/>
                          <a:ea typeface="+mj-ea"/>
                        </a:rPr>
                        <a:t> 레벨디자인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AI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RPG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요소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175552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4B5941-3F37-4C93-8DFE-187FB675B907}"/>
              </a:ext>
            </a:extLst>
          </p:cNvPr>
          <p:cNvSpPr/>
          <p:nvPr/>
        </p:nvSpPr>
        <p:spPr>
          <a:xfrm>
            <a:off x="2999657" y="3321879"/>
            <a:ext cx="3600400" cy="23662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156D240-EC45-4860-8111-14550B84F3E5}"/>
              </a:ext>
            </a:extLst>
          </p:cNvPr>
          <p:cNvSpPr/>
          <p:nvPr/>
        </p:nvSpPr>
        <p:spPr>
          <a:xfrm>
            <a:off x="1919535" y="2779173"/>
            <a:ext cx="3460985" cy="194987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0D2D08B4-39A6-4D30-BB74-6C6D67EB0B72}"/>
              </a:ext>
            </a:extLst>
          </p:cNvPr>
          <p:cNvSpPr/>
          <p:nvPr/>
        </p:nvSpPr>
        <p:spPr>
          <a:xfrm>
            <a:off x="8054649" y="2006374"/>
            <a:ext cx="2251223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147E2305-A996-4073-A7AC-8B3899F5EA11}"/>
              </a:ext>
            </a:extLst>
          </p:cNvPr>
          <p:cNvSpPr/>
          <p:nvPr/>
        </p:nvSpPr>
        <p:spPr>
          <a:xfrm>
            <a:off x="5494301" y="4118119"/>
            <a:ext cx="3560103" cy="20603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EA6497F-01F5-44E4-BF22-8FAC43CDF10F}"/>
              </a:ext>
            </a:extLst>
          </p:cNvPr>
          <p:cNvSpPr/>
          <p:nvPr/>
        </p:nvSpPr>
        <p:spPr>
          <a:xfrm>
            <a:off x="5470635" y="4942458"/>
            <a:ext cx="4103517" cy="2413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id="{94456454-ADA0-4054-A304-981A0406B76A}"/>
              </a:ext>
            </a:extLst>
          </p:cNvPr>
          <p:cNvSpPr/>
          <p:nvPr/>
        </p:nvSpPr>
        <p:spPr>
          <a:xfrm>
            <a:off x="1919536" y="1623078"/>
            <a:ext cx="3460985" cy="2395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id="{ECB712ED-E199-4CB4-938B-5DF2B7F4EA1B}"/>
              </a:ext>
            </a:extLst>
          </p:cNvPr>
          <p:cNvSpPr/>
          <p:nvPr/>
        </p:nvSpPr>
        <p:spPr>
          <a:xfrm>
            <a:off x="9840416" y="2401208"/>
            <a:ext cx="1737187" cy="246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EB18BF9-A210-41DD-8E98-8C558134A17C}"/>
              </a:ext>
            </a:extLst>
          </p:cNvPr>
          <p:cNvSpPr/>
          <p:nvPr/>
        </p:nvSpPr>
        <p:spPr>
          <a:xfrm>
            <a:off x="9264352" y="3687863"/>
            <a:ext cx="2376264" cy="239526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DCBD32-449F-4BC1-B9EB-B7494BFFEB09}"/>
              </a:ext>
            </a:extLst>
          </p:cNvPr>
          <p:cNvGrpSpPr/>
          <p:nvPr/>
        </p:nvGrpSpPr>
        <p:grpSpPr>
          <a:xfrm>
            <a:off x="7522394" y="593010"/>
            <a:ext cx="4045275" cy="421687"/>
            <a:chOff x="7522394" y="593010"/>
            <a:chExt cx="4045275" cy="42168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2517C4-A997-4C59-B0EF-EF2B0E035C00}"/>
                </a:ext>
              </a:extLst>
            </p:cNvPr>
            <p:cNvSpPr/>
            <p:nvPr/>
          </p:nvSpPr>
          <p:spPr>
            <a:xfrm>
              <a:off x="8069596" y="644256"/>
              <a:ext cx="3498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CC62716A-F4F9-4FD2-AE20-26FBA71AAD5B}"/>
                </a:ext>
              </a:extLst>
            </p:cNvPr>
            <p:cNvSpPr/>
            <p:nvPr/>
          </p:nvSpPr>
          <p:spPr>
            <a:xfrm>
              <a:off x="7522394" y="593010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id="{23B7AEF8-068F-464F-BBA4-76729CD8422A}"/>
                </a:ext>
              </a:extLst>
            </p:cNvPr>
            <p:cNvSpPr/>
            <p:nvPr/>
          </p:nvSpPr>
          <p:spPr>
            <a:xfrm>
              <a:off x="8914779" y="602573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2B662F5F-2B98-4983-B9D8-71EE4EDDF7F3}"/>
                </a:ext>
              </a:extLst>
            </p:cNvPr>
            <p:cNvSpPr/>
            <p:nvPr/>
          </p:nvSpPr>
          <p:spPr>
            <a:xfrm>
              <a:off x="10209965" y="593010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A3BF46C4-81A4-4C8A-BF54-6537CC1B0555}"/>
              </a:ext>
            </a:extLst>
          </p:cNvPr>
          <p:cNvSpPr/>
          <p:nvPr/>
        </p:nvSpPr>
        <p:spPr>
          <a:xfrm>
            <a:off x="6672064" y="4475771"/>
            <a:ext cx="2453999" cy="15420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35">
            <a:extLst>
              <a:ext uri="{FF2B5EF4-FFF2-40B4-BE49-F238E27FC236}">
                <a16:creationId xmlns:a16="http://schemas.microsoft.com/office/drawing/2014/main" id="{A7495109-1857-44F7-8789-13858D09AABD}"/>
              </a:ext>
            </a:extLst>
          </p:cNvPr>
          <p:cNvSpPr/>
          <p:nvPr/>
        </p:nvSpPr>
        <p:spPr>
          <a:xfrm>
            <a:off x="6672064" y="4672929"/>
            <a:ext cx="2453999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8">
            <a:extLst>
              <a:ext uri="{FF2B5EF4-FFF2-40B4-BE49-F238E27FC236}">
                <a16:creationId xmlns:a16="http://schemas.microsoft.com/office/drawing/2014/main" id="{F810A4AA-43F5-403E-89DE-96766C22736D}"/>
              </a:ext>
            </a:extLst>
          </p:cNvPr>
          <p:cNvSpPr/>
          <p:nvPr/>
        </p:nvSpPr>
        <p:spPr>
          <a:xfrm>
            <a:off x="1919536" y="3028309"/>
            <a:ext cx="3460985" cy="1761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853E3412-BB0B-4CA8-B1E5-6984E1B757D1}"/>
              </a:ext>
            </a:extLst>
          </p:cNvPr>
          <p:cNvSpPr/>
          <p:nvPr/>
        </p:nvSpPr>
        <p:spPr>
          <a:xfrm>
            <a:off x="2999657" y="5273649"/>
            <a:ext cx="3692036" cy="16333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D1A12837-BCCE-4E2B-8AB1-50D5F944442B}"/>
              </a:ext>
            </a:extLst>
          </p:cNvPr>
          <p:cNvSpPr/>
          <p:nvPr/>
        </p:nvSpPr>
        <p:spPr>
          <a:xfrm>
            <a:off x="2999657" y="5491133"/>
            <a:ext cx="3692036" cy="1457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B7A9-7965-4E94-B4F8-4F5369C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AA659-C27D-44D7-B8C2-14EA9801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엔진과 서버</a:t>
            </a:r>
            <a:r>
              <a:rPr lang="en-US" altLang="ko-KR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그래픽 툴의 기능 숙달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 시스템 구현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5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프로젝트 경험을 통한 의사소통 능력 증진</a:t>
            </a: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en-US" altLang="ko-KR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50000"/>
              </a:lnSpc>
            </a:pPr>
            <a:endParaRPr lang="ko-KR" altLang="en-US" sz="25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9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 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>
              <a:lnSpc>
                <a:spcPct val="50000"/>
              </a:lnSpc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BAA4-EDFF-498D-A960-17882772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 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티저 영상제작</a:t>
            </a:r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6" name="2015180049나경종">
            <a:hlinkClick r:id="" action="ppaction://media"/>
            <a:extLst>
              <a:ext uri="{FF2B5EF4-FFF2-40B4-BE49-F238E27FC236}">
                <a16:creationId xmlns:a16="http://schemas.microsoft.com/office/drawing/2014/main" id="{1131F818-58D7-419C-A3E7-8B5EB8C3C3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0375" y="1901825"/>
            <a:ext cx="6191250" cy="4127500"/>
          </a:xfrm>
        </p:spPr>
      </p:pic>
    </p:spTree>
    <p:extLst>
      <p:ext uri="{BB962C8B-B14F-4D97-AF65-F5344CB8AC3E}">
        <p14:creationId xmlns:p14="http://schemas.microsoft.com/office/powerpoint/2010/main" val="38163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타 게임과의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7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5265</TotalTime>
  <Words>1601</Words>
  <Application>Microsoft Office PowerPoint</Application>
  <PresentationFormat>와이드스크린</PresentationFormat>
  <Paragraphs>416</Paragraphs>
  <Slides>36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Arial</vt:lpstr>
      <vt:lpstr>Wingdings</vt:lpstr>
      <vt:lpstr>Euphemia</vt:lpstr>
      <vt:lpstr>210 맨발의청춘 B</vt:lpstr>
      <vt:lpstr>210 맨발의청춘 L</vt:lpstr>
      <vt:lpstr>맑은 고딕</vt:lpstr>
      <vt:lpstr>맑은 고딕</vt:lpstr>
      <vt:lpstr>줄무늬 디자인 파란색 16 x 9</vt:lpstr>
      <vt:lpstr>Man in the Wild</vt:lpstr>
      <vt:lpstr>목차</vt:lpstr>
      <vt:lpstr>게임 소개</vt:lpstr>
      <vt:lpstr>연구 목적</vt:lpstr>
      <vt:lpstr>중점 연구 분석</vt:lpstr>
      <vt:lpstr>게임 소개</vt:lpstr>
      <vt:lpstr>예상 게임플레이</vt:lpstr>
      <vt:lpstr>예상 게임플레이 (티저 영상제작)</vt:lpstr>
      <vt:lpstr>타 게임과의 비교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타 게임과의 비교  - 배틀 그라운드</vt:lpstr>
      <vt:lpstr>개발 환경</vt:lpstr>
      <vt:lpstr>게임 특징</vt:lpstr>
      <vt:lpstr>게임 특징</vt:lpstr>
      <vt:lpstr>게임 배경</vt:lpstr>
      <vt:lpstr>게임 구성 </vt:lpstr>
      <vt:lpstr>플레이어</vt:lpstr>
      <vt:lpstr>맵</vt:lpstr>
      <vt:lpstr>중립 오브젝트</vt:lpstr>
      <vt:lpstr>아이템</vt:lpstr>
      <vt:lpstr>총기 강화</vt:lpstr>
      <vt:lpstr>보스 오브젝트</vt:lpstr>
      <vt:lpstr>게임 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박병근</cp:lastModifiedBy>
  <cp:revision>149</cp:revision>
  <dcterms:created xsi:type="dcterms:W3CDTF">2017-11-22T07:27:05Z</dcterms:created>
  <dcterms:modified xsi:type="dcterms:W3CDTF">2018-01-12T04:06:02Z</dcterms:modified>
</cp:coreProperties>
</file>